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942D34-9746-42E9-90D9-39DC2E831CFD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8CFD7-5719-4CC0-A3ED-F088573D37C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F8CFD7-5719-4CC0-A3ED-F088573D37CF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CDAD9-12AD-4F30-B3A6-7366F5F5F31E}" type="datetimeFigureOut">
              <a:rPr lang="en-GB" smtClean="0"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F22ED-58D5-43FC-B173-167D2D64B85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  <a:solidFill>
            <a:srgbClr val="92D050"/>
          </a:solidFill>
        </p:spPr>
        <p:txBody>
          <a:bodyPr/>
          <a:lstStyle/>
          <a:p>
            <a:r>
              <a:rPr lang="en-GB" b="1" dirty="0" smtClean="0"/>
              <a:t>QUALITY MANAGEMENT SYSTEM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6368752" cy="2592288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What is QMS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Brief on emergence of QMS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Elements of QMS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QMS for services/Products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Process Involved</a:t>
            </a:r>
          </a:p>
          <a:p>
            <a:pPr>
              <a:buFont typeface="Arial" pitchFamily="34" charset="0"/>
              <a:buChar char="•"/>
            </a:pPr>
            <a:r>
              <a:rPr lang="en-GB" sz="2400" b="1" dirty="0" smtClean="0">
                <a:solidFill>
                  <a:schemeClr val="tx1"/>
                </a:solidFill>
              </a:rPr>
              <a:t>Organisations Promoting QMS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GB" dirty="0" smtClean="0"/>
              <a:t>Reference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>
              <a:buNone/>
            </a:pPr>
            <a:r>
              <a:rPr lang="en-GB" dirty="0" smtClean="0"/>
              <a:t>	</a:t>
            </a:r>
            <a:r>
              <a:rPr lang="en-GB" sz="1800" dirty="0" err="1" smtClean="0"/>
              <a:t>Reichheld</a:t>
            </a:r>
            <a:r>
              <a:rPr lang="en-GB" sz="1800" dirty="0"/>
              <a:t>, Fredrick F., and W. Earl </a:t>
            </a:r>
            <a:r>
              <a:rPr lang="en-GB" sz="1800" dirty="0" err="1"/>
              <a:t>Sasser</a:t>
            </a:r>
            <a:r>
              <a:rPr lang="en-GB" sz="1800" dirty="0"/>
              <a:t> Jr</a:t>
            </a:r>
            <a:r>
              <a:rPr lang="en-GB" sz="1800" dirty="0" smtClean="0"/>
              <a:t>., “</a:t>
            </a:r>
            <a:r>
              <a:rPr lang="en-GB" sz="1800" dirty="0"/>
              <a:t>Zero Deflections: </a:t>
            </a:r>
            <a:r>
              <a:rPr lang="en-GB" sz="1800" dirty="0" smtClean="0"/>
              <a:t>Quality </a:t>
            </a:r>
            <a:r>
              <a:rPr lang="en-GB" sz="1800" dirty="0"/>
              <a:t>Comes to Services</a:t>
            </a:r>
            <a:r>
              <a:rPr lang="en-GB" sz="1800" dirty="0" smtClean="0"/>
              <a:t>,” Harvard </a:t>
            </a:r>
            <a:r>
              <a:rPr lang="en-GB" sz="1800" dirty="0"/>
              <a:t>Business </a:t>
            </a:r>
            <a:r>
              <a:rPr lang="en-GB" sz="1800" dirty="0" smtClean="0"/>
              <a:t>Review (September–October </a:t>
            </a:r>
            <a:r>
              <a:rPr lang="en-GB" sz="1800" dirty="0"/>
              <a:t>1990</a:t>
            </a:r>
            <a:r>
              <a:rPr lang="en-GB" sz="1800" dirty="0" smtClean="0"/>
              <a:t>).</a:t>
            </a:r>
          </a:p>
          <a:p>
            <a:pPr>
              <a:buNone/>
            </a:pPr>
            <a:r>
              <a:rPr lang="en-GB" sz="1800" dirty="0" smtClean="0"/>
              <a:t>	</a:t>
            </a:r>
            <a:r>
              <a:rPr lang="en-GB" sz="1800" dirty="0" err="1" smtClean="0"/>
              <a:t>Biolos</a:t>
            </a:r>
            <a:r>
              <a:rPr lang="en-GB" sz="1800" dirty="0"/>
              <a:t>, Jim. </a:t>
            </a:r>
            <a:r>
              <a:rPr lang="en-GB" sz="1800" dirty="0" smtClean="0"/>
              <a:t>Six </a:t>
            </a:r>
            <a:r>
              <a:rPr lang="en-GB" sz="1800" dirty="0"/>
              <a:t>Sigma Meets the Service </a:t>
            </a:r>
            <a:r>
              <a:rPr lang="en-GB" sz="1800" dirty="0" smtClean="0"/>
              <a:t>Economy Boston</a:t>
            </a:r>
            <a:r>
              <a:rPr lang="en-GB" sz="1800" dirty="0"/>
              <a:t>: Harvard </a:t>
            </a:r>
            <a:r>
              <a:rPr lang="en-GB" sz="1800" dirty="0" smtClean="0"/>
              <a:t>Business </a:t>
            </a:r>
            <a:r>
              <a:rPr lang="en-GB" sz="1800" dirty="0"/>
              <a:t>School Press, 2002</a:t>
            </a:r>
            <a:r>
              <a:rPr lang="en-GB" sz="1800" dirty="0" smtClean="0"/>
              <a:t>.</a:t>
            </a:r>
          </a:p>
          <a:p>
            <a:pPr>
              <a:buNone/>
            </a:pPr>
            <a:r>
              <a:rPr lang="en-GB" sz="1800" dirty="0" smtClean="0"/>
              <a:t>	Garvin</a:t>
            </a:r>
            <a:r>
              <a:rPr lang="en-GB" sz="1800" dirty="0"/>
              <a:t>, David, and Artemis March. </a:t>
            </a:r>
            <a:r>
              <a:rPr lang="en-GB" sz="1800" dirty="0" smtClean="0"/>
              <a:t>A </a:t>
            </a:r>
            <a:r>
              <a:rPr lang="en-GB" sz="1800" dirty="0"/>
              <a:t>Note on Quality: The Views </a:t>
            </a:r>
            <a:r>
              <a:rPr lang="en-GB" sz="1800" dirty="0" smtClean="0"/>
              <a:t>of Deming</a:t>
            </a:r>
            <a:r>
              <a:rPr lang="en-GB" sz="1800" dirty="0"/>
              <a:t>, </a:t>
            </a:r>
            <a:r>
              <a:rPr lang="en-GB" sz="1800" dirty="0" err="1"/>
              <a:t>Juran</a:t>
            </a:r>
            <a:r>
              <a:rPr lang="en-GB" sz="1800" dirty="0"/>
              <a:t>, and </a:t>
            </a:r>
            <a:r>
              <a:rPr lang="en-GB" sz="1800" dirty="0" smtClean="0"/>
              <a:t>Crosby Boston</a:t>
            </a:r>
            <a:r>
              <a:rPr lang="en-GB" sz="1800" dirty="0"/>
              <a:t>: Harvard Business </a:t>
            </a:r>
            <a:r>
              <a:rPr lang="en-GB" sz="1800" dirty="0" smtClean="0"/>
              <a:t>School Press</a:t>
            </a:r>
            <a:r>
              <a:rPr lang="en-GB" sz="1800" dirty="0"/>
              <a:t>, 1981.</a:t>
            </a:r>
          </a:p>
          <a:p>
            <a:pPr>
              <a:buNone/>
            </a:pPr>
            <a:r>
              <a:rPr lang="en-GB" sz="1800" dirty="0" smtClean="0"/>
              <a:t>	</a:t>
            </a:r>
            <a:r>
              <a:rPr lang="en-GB" sz="1800" dirty="0" err="1" smtClean="0"/>
              <a:t>Wolkins</a:t>
            </a:r>
            <a:r>
              <a:rPr lang="en-GB" sz="1800" dirty="0"/>
              <a:t>, D. Otis. </a:t>
            </a:r>
            <a:r>
              <a:rPr lang="en-GB" sz="1800" dirty="0" smtClean="0"/>
              <a:t>Total </a:t>
            </a:r>
            <a:r>
              <a:rPr lang="en-GB" sz="1800" dirty="0"/>
              <a:t>Quality: A Framework for </a:t>
            </a:r>
            <a:r>
              <a:rPr lang="en-GB" sz="1800" dirty="0" smtClean="0"/>
              <a:t>Leadership Management </a:t>
            </a:r>
            <a:r>
              <a:rPr lang="en-GB" sz="1800" dirty="0"/>
              <a:t>Leadership Series. New York: Productivity Press, 1995</a:t>
            </a:r>
            <a:r>
              <a:rPr lang="en-GB" sz="1800" dirty="0" smtClean="0"/>
              <a:t>.</a:t>
            </a:r>
          </a:p>
          <a:p>
            <a:pPr>
              <a:buNone/>
            </a:pPr>
            <a:r>
              <a:rPr lang="en-GB" sz="1800" dirty="0"/>
              <a:t>	</a:t>
            </a:r>
            <a:r>
              <a:rPr lang="en-GB" sz="1800" dirty="0" smtClean="0"/>
              <a:t>America Society for Quality. http://asq.org/learn-about-quality/quality-management-system/</a:t>
            </a:r>
            <a:r>
              <a:rPr lang="en-GB" sz="1800" dirty="0"/>
              <a:t> </a:t>
            </a:r>
            <a:r>
              <a:rPr lang="en-GB" sz="1800" dirty="0" smtClean="0"/>
              <a:t>accessed </a:t>
            </a:r>
            <a:r>
              <a:rPr lang="en-GB" sz="1800" dirty="0"/>
              <a:t>February </a:t>
            </a:r>
            <a:r>
              <a:rPr lang="en-GB" sz="1800" dirty="0" smtClean="0"/>
              <a:t>19, 2018.</a:t>
            </a:r>
            <a:endParaRPr lang="en-GB" sz="1800" dirty="0"/>
          </a:p>
          <a:p>
            <a:pPr>
              <a:buNone/>
            </a:pPr>
            <a:endParaRPr lang="en-GB" sz="1800" dirty="0"/>
          </a:p>
          <a:p>
            <a:pPr>
              <a:buNone/>
            </a:pPr>
            <a:endParaRPr lang="en-GB" sz="1800" dirty="0"/>
          </a:p>
          <a:p>
            <a:pPr algn="just">
              <a:buNone/>
            </a:pPr>
            <a:endParaRPr lang="en-GB" sz="1800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/>
          <a:lstStyle/>
          <a:p>
            <a:r>
              <a:rPr lang="en-GB" b="1" dirty="0" smtClean="0"/>
              <a:t>What is QMS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>
              <a:buNone/>
            </a:pPr>
            <a:r>
              <a:rPr lang="en-GB" dirty="0" smtClean="0"/>
              <a:t>	</a:t>
            </a:r>
            <a:r>
              <a:rPr lang="en-GB" sz="1800" dirty="0" smtClean="0"/>
              <a:t>A quality management system (QMS) is a formalized system that documents processes, procedures, and responsibilities for achieving quality policies and objectives. A QMS helps coordinate and direct an organization’s activities to meet customer and regulatory requirements and improve its effectiveness and efficiency on a continuous basis. </a:t>
            </a:r>
          </a:p>
          <a:p>
            <a:pPr algn="just">
              <a:buNone/>
            </a:pPr>
            <a:r>
              <a:rPr lang="en-GB" sz="1800" dirty="0" smtClean="0"/>
              <a:t>Quality management systems serve many purposes, including:</a:t>
            </a:r>
          </a:p>
          <a:p>
            <a:r>
              <a:rPr lang="en-GB" sz="1800" dirty="0" smtClean="0"/>
              <a:t>Improving processes</a:t>
            </a:r>
          </a:p>
          <a:p>
            <a:r>
              <a:rPr lang="en-GB" sz="1800" dirty="0" smtClean="0"/>
              <a:t>Reducing waste</a:t>
            </a:r>
          </a:p>
          <a:p>
            <a:r>
              <a:rPr lang="en-GB" sz="1800" dirty="0" smtClean="0"/>
              <a:t>Lowering costs</a:t>
            </a:r>
          </a:p>
          <a:p>
            <a:r>
              <a:rPr lang="en-GB" sz="1800" dirty="0" smtClean="0"/>
              <a:t>Facilitating and identifying training opportunities</a:t>
            </a:r>
          </a:p>
          <a:p>
            <a:r>
              <a:rPr lang="en-GB" sz="1800" dirty="0" smtClean="0"/>
              <a:t>Engaging staff</a:t>
            </a:r>
          </a:p>
          <a:p>
            <a:r>
              <a:rPr lang="en-GB" sz="1800" dirty="0" smtClean="0"/>
              <a:t>Setting organization-wide direction</a:t>
            </a:r>
          </a:p>
          <a:p>
            <a:pPr algn="just">
              <a:buNone/>
            </a:pPr>
            <a:endParaRPr lang="en-GB" sz="1800" dirty="0" smtClean="0"/>
          </a:p>
          <a:p>
            <a:pPr algn="just">
              <a:buNone/>
            </a:pPr>
            <a:endParaRPr lang="en-GB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Brief on Emergence of QMS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GB" dirty="0" smtClean="0"/>
              <a:t>	As </a:t>
            </a:r>
            <a:r>
              <a:rPr lang="en-GB" dirty="0"/>
              <a:t>early as the 1950s, Japanese companies began to see the benefits </a:t>
            </a:r>
            <a:r>
              <a:rPr lang="en-GB" dirty="0" smtClean="0"/>
              <a:t>of emphasizing </a:t>
            </a:r>
            <a:r>
              <a:rPr lang="en-GB" dirty="0"/>
              <a:t>quality throughout their organizations and enlisted </a:t>
            </a:r>
            <a:r>
              <a:rPr lang="en-GB" dirty="0" smtClean="0"/>
              <a:t>the help </a:t>
            </a:r>
            <a:r>
              <a:rPr lang="en-GB" dirty="0"/>
              <a:t>of an American, W. Edwards Deming, who is credited with </a:t>
            </a:r>
            <a:r>
              <a:rPr lang="en-GB" dirty="0" smtClean="0"/>
              <a:t>giving Japanese </a:t>
            </a:r>
            <a:r>
              <a:rPr lang="en-GB" dirty="0"/>
              <a:t>companies a massive head start in the quality movement. </a:t>
            </a:r>
            <a:r>
              <a:rPr lang="en-GB" dirty="0" smtClean="0"/>
              <a:t>His methods </a:t>
            </a:r>
            <a:r>
              <a:rPr lang="en-GB" dirty="0"/>
              <a:t>include statistical process control (SPC) and </a:t>
            </a:r>
            <a:r>
              <a:rPr lang="en-GB" dirty="0" smtClean="0"/>
              <a:t>problem-solving techniques </a:t>
            </a:r>
            <a:r>
              <a:rPr lang="en-GB" dirty="0"/>
              <a:t>that were very effective in gaining the necessary </a:t>
            </a:r>
            <a:r>
              <a:rPr lang="en-GB" dirty="0" smtClean="0"/>
              <a:t>momentum </a:t>
            </a:r>
            <a:r>
              <a:rPr lang="en-GB" dirty="0"/>
              <a:t>to change the mentality of organizations needing to produce </a:t>
            </a:r>
            <a:r>
              <a:rPr lang="en-GB" dirty="0" smtClean="0"/>
              <a:t>high-quality </a:t>
            </a:r>
            <a:r>
              <a:rPr lang="en-GB" dirty="0"/>
              <a:t>products and services. Deming developed his 14 </a:t>
            </a:r>
            <a:r>
              <a:rPr lang="en-GB" dirty="0" smtClean="0"/>
              <a:t>points </a:t>
            </a:r>
            <a:r>
              <a:rPr lang="en-GB" dirty="0"/>
              <a:t>to communicate to managers how to increase </a:t>
            </a:r>
            <a:r>
              <a:rPr lang="en-GB" dirty="0" smtClean="0"/>
              <a:t>quality within </a:t>
            </a:r>
            <a:r>
              <a:rPr lang="en-GB" dirty="0"/>
              <a:t>an organization.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48680"/>
            <a:ext cx="8291264" cy="557748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GB" dirty="0" smtClean="0"/>
              <a:t>	Deming </a:t>
            </a:r>
            <a:r>
              <a:rPr lang="en-GB" dirty="0"/>
              <a:t>believed that 85 percent of all quality problems </a:t>
            </a:r>
            <a:r>
              <a:rPr lang="en-GB" dirty="0" smtClean="0"/>
              <a:t>were the </a:t>
            </a:r>
            <a:r>
              <a:rPr lang="en-GB" dirty="0"/>
              <a:t>fault of management. In order to improve, management had </a:t>
            </a:r>
            <a:r>
              <a:rPr lang="en-GB" dirty="0" smtClean="0"/>
              <a:t>to take </a:t>
            </a:r>
            <a:r>
              <a:rPr lang="en-GB" dirty="0"/>
              <a:t>the lead and put in place the necessary resources and </a:t>
            </a:r>
            <a:r>
              <a:rPr lang="en-GB" dirty="0" smtClean="0"/>
              <a:t>systems. For </a:t>
            </a:r>
            <a:r>
              <a:rPr lang="en-GB" dirty="0"/>
              <a:t>example, consistent quality in incoming materials could not </a:t>
            </a:r>
            <a:r>
              <a:rPr lang="en-GB" dirty="0" smtClean="0"/>
              <a:t>be expected </a:t>
            </a:r>
            <a:r>
              <a:rPr lang="en-GB" dirty="0"/>
              <a:t>when buyers were not given the necessary tools to </a:t>
            </a:r>
            <a:r>
              <a:rPr lang="en-GB" dirty="0" smtClean="0"/>
              <a:t>understand </a:t>
            </a:r>
            <a:r>
              <a:rPr lang="en-GB" dirty="0"/>
              <a:t>quality requirements of those products and services. </a:t>
            </a:r>
            <a:r>
              <a:rPr lang="en-GB" dirty="0" smtClean="0"/>
              <a:t>Buyers needed </a:t>
            </a:r>
            <a:r>
              <a:rPr lang="en-GB" dirty="0"/>
              <a:t>to fully understand how to assess the quality of all </a:t>
            </a:r>
            <a:r>
              <a:rPr lang="en-GB" dirty="0" smtClean="0"/>
              <a:t>incoming products </a:t>
            </a:r>
            <a:r>
              <a:rPr lang="en-GB" dirty="0"/>
              <a:t>and services, understand the quality requirements, as </a:t>
            </a:r>
            <a:r>
              <a:rPr lang="en-GB" dirty="0" smtClean="0"/>
              <a:t>well as </a:t>
            </a:r>
            <a:r>
              <a:rPr lang="en-GB" dirty="0"/>
              <a:t>be able to communicate these requirements to vendors. In a </a:t>
            </a:r>
            <a:r>
              <a:rPr lang="en-GB" dirty="0" smtClean="0"/>
              <a:t>well-managed </a:t>
            </a:r>
            <a:r>
              <a:rPr lang="en-GB" dirty="0"/>
              <a:t>quality system, buyers should also be allowed to </a:t>
            </a:r>
            <a:r>
              <a:rPr lang="en-GB" dirty="0" smtClean="0"/>
              <a:t>work closely </a:t>
            </a:r>
            <a:r>
              <a:rPr lang="en-GB" dirty="0"/>
              <a:t>with vendors and help them meet or exceed the </a:t>
            </a:r>
            <a:r>
              <a:rPr lang="en-GB" dirty="0" smtClean="0"/>
              <a:t>required quality </a:t>
            </a:r>
            <a:r>
              <a:rPr lang="en-GB" dirty="0"/>
              <a:t>requirements.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GB" dirty="0" smtClean="0"/>
              <a:t> 	According </a:t>
            </a:r>
            <a:r>
              <a:rPr lang="en-GB" dirty="0"/>
              <a:t>to Deming, there were two different concepts </a:t>
            </a:r>
            <a:r>
              <a:rPr lang="en-GB" dirty="0" smtClean="0"/>
              <a:t>of process </a:t>
            </a:r>
            <a:r>
              <a:rPr lang="en-GB" dirty="0"/>
              <a:t>improvement that quality systems needed to address: (</a:t>
            </a:r>
            <a:r>
              <a:rPr lang="en-GB" dirty="0" smtClean="0"/>
              <a:t>1) common </a:t>
            </a:r>
            <a:r>
              <a:rPr lang="en-GB" dirty="0"/>
              <a:t>(systematic) causes of error, and (2) special causes of </a:t>
            </a:r>
            <a:r>
              <a:rPr lang="en-GB" dirty="0" smtClean="0"/>
              <a:t>error. Systematic </a:t>
            </a:r>
            <a:r>
              <a:rPr lang="en-GB" dirty="0"/>
              <a:t>causes are shared by numerous personnel, machines, </a:t>
            </a:r>
            <a:r>
              <a:rPr lang="en-GB" dirty="0" smtClean="0"/>
              <a:t>or products</a:t>
            </a:r>
            <a:r>
              <a:rPr lang="en-GB" dirty="0"/>
              <a:t>; and special causes are associated with individual </a:t>
            </a:r>
            <a:r>
              <a:rPr lang="en-GB" dirty="0" smtClean="0"/>
              <a:t>employees </a:t>
            </a:r>
            <a:r>
              <a:rPr lang="en-GB" dirty="0"/>
              <a:t>or equipment. Systematic causes of error include </a:t>
            </a:r>
            <a:r>
              <a:rPr lang="en-GB" dirty="0" smtClean="0"/>
              <a:t>poor product/service </a:t>
            </a:r>
            <a:r>
              <a:rPr lang="en-GB" dirty="0"/>
              <a:t>design, materials not suited for their use, </a:t>
            </a:r>
            <a:r>
              <a:rPr lang="en-GB" dirty="0" smtClean="0"/>
              <a:t>improper bills </a:t>
            </a:r>
            <a:r>
              <a:rPr lang="en-GB" dirty="0"/>
              <a:t>of lading, and poor physical conditions. Special causes of </a:t>
            </a:r>
            <a:r>
              <a:rPr lang="en-GB" dirty="0" smtClean="0"/>
              <a:t>error include </a:t>
            </a:r>
            <a:r>
              <a:rPr lang="en-GB" dirty="0"/>
              <a:t>lack of training or skill, a poor lot of incoming materials, </a:t>
            </a:r>
            <a:r>
              <a:rPr lang="en-GB" dirty="0" smtClean="0"/>
              <a:t>or equipment </a:t>
            </a:r>
            <a:r>
              <a:rPr lang="en-GB" dirty="0"/>
              <a:t>out of order.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Elements of QMS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GB" dirty="0" smtClean="0"/>
              <a:t>	Although any quality management system should be created to address an organization’s unique needs, there are some general elements all systems have in common, including: </a:t>
            </a:r>
          </a:p>
          <a:p>
            <a:pPr>
              <a:buNone/>
            </a:pPr>
            <a:r>
              <a:rPr lang="en-GB" dirty="0" smtClean="0"/>
              <a:t>	The organization’s quality policy and quality objectives</a:t>
            </a:r>
          </a:p>
          <a:p>
            <a:pPr>
              <a:buNone/>
            </a:pPr>
            <a:r>
              <a:rPr lang="en-GB" dirty="0" smtClean="0"/>
              <a:t>	Quality manual</a:t>
            </a:r>
          </a:p>
          <a:p>
            <a:pPr>
              <a:buNone/>
            </a:pPr>
            <a:r>
              <a:rPr lang="en-GB" dirty="0" smtClean="0"/>
              <a:t>	Procedures, instructions, and records</a:t>
            </a:r>
          </a:p>
          <a:p>
            <a:pPr>
              <a:buNone/>
            </a:pPr>
            <a:r>
              <a:rPr lang="en-GB" dirty="0" smtClean="0"/>
              <a:t> 	Data management</a:t>
            </a:r>
          </a:p>
          <a:p>
            <a:pPr>
              <a:buNone/>
            </a:pPr>
            <a:r>
              <a:rPr lang="en-GB" dirty="0" smtClean="0"/>
              <a:t>	Internal processes</a:t>
            </a:r>
          </a:p>
          <a:p>
            <a:pPr>
              <a:buNone/>
            </a:pPr>
            <a:r>
              <a:rPr lang="en-GB" dirty="0" smtClean="0"/>
              <a:t>	Customer satisfaction from product quality</a:t>
            </a:r>
          </a:p>
          <a:p>
            <a:pPr>
              <a:buNone/>
            </a:pPr>
            <a:r>
              <a:rPr lang="en-GB" dirty="0" smtClean="0"/>
              <a:t>	Improvement opportunities</a:t>
            </a:r>
          </a:p>
          <a:p>
            <a:pPr>
              <a:buNone/>
            </a:pPr>
            <a:r>
              <a:rPr lang="en-GB" dirty="0" smtClean="0"/>
              <a:t>	Quality analysis</a:t>
            </a:r>
          </a:p>
          <a:p>
            <a:pPr>
              <a:buNone/>
            </a:pPr>
            <a:r>
              <a:rPr lang="en-GB" dirty="0" smtClean="0"/>
              <a:t>	Each element of a quality management system serves a purpose toward the overall goals of meeting the customers’ and organization’s requirements. Ensuring each of the elements of a QMS is present ensures proper execution and function of the QMS.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QMS for services/Products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en-GB" b="1" dirty="0" smtClean="0"/>
              <a:t>Product Company</a:t>
            </a:r>
            <a:r>
              <a:rPr lang="en-GB" dirty="0" smtClean="0"/>
              <a:t>		</a:t>
            </a:r>
            <a:r>
              <a:rPr lang="en-GB" b="1" dirty="0" smtClean="0"/>
              <a:t>Service Company</a:t>
            </a:r>
          </a:p>
          <a:p>
            <a:r>
              <a:rPr lang="en-GB" sz="2000" dirty="0" smtClean="0"/>
              <a:t>Client Interface Low			Client Interface Low</a:t>
            </a:r>
          </a:p>
          <a:p>
            <a:pPr>
              <a:buNone/>
            </a:pPr>
            <a:r>
              <a:rPr lang="en-GB" sz="2000" dirty="0"/>
              <a:t>	</a:t>
            </a:r>
            <a:r>
              <a:rPr lang="en-GB" sz="2000" dirty="0" smtClean="0"/>
              <a:t>					(Customise)</a:t>
            </a:r>
          </a:p>
          <a:p>
            <a:r>
              <a:rPr lang="en-GB" sz="2000" dirty="0" smtClean="0"/>
              <a:t>Specification Verifiable			Interpretation and perception</a:t>
            </a:r>
          </a:p>
          <a:p>
            <a:pPr>
              <a:buNone/>
            </a:pPr>
            <a:r>
              <a:rPr lang="en-GB" sz="2000" dirty="0"/>
              <a:t>	</a:t>
            </a:r>
            <a:r>
              <a:rPr lang="en-GB" sz="2000" dirty="0" smtClean="0"/>
              <a:t>Easily</a:t>
            </a:r>
          </a:p>
          <a:p>
            <a:r>
              <a:rPr lang="en-GB" sz="2000" dirty="0" smtClean="0"/>
              <a:t>Verifiability Low			Verifiability High</a:t>
            </a:r>
            <a:endParaRPr lang="en-GB" sz="2000" dirty="0"/>
          </a:p>
          <a:p>
            <a:pPr>
              <a:buNone/>
            </a:pPr>
            <a:endParaRPr lang="en-GB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GB" sz="4000" b="1" dirty="0" smtClean="0"/>
              <a:t>Process Involved</a:t>
            </a:r>
            <a:endParaRPr lang="en-GB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GB" sz="2000" dirty="0" smtClean="0"/>
              <a:t>	There are several process or steps involved in building a quality management systems which should be designed and created by the management of an organisation.</a:t>
            </a:r>
          </a:p>
          <a:p>
            <a:pPr algn="just">
              <a:buNone/>
            </a:pPr>
            <a:r>
              <a:rPr lang="en-GB" sz="2000" dirty="0" smtClean="0"/>
              <a:t>	A Quality Management Systems is built for ISO registration, to satisfy customer requirements, or to produce better products. Building a Quality Management System is not hard if you follow these steps. </a:t>
            </a:r>
          </a:p>
          <a:p>
            <a:pPr algn="just"/>
            <a:r>
              <a:rPr lang="en-GB" sz="2000" dirty="0" smtClean="0"/>
              <a:t>Define and Map the Processes</a:t>
            </a:r>
          </a:p>
          <a:p>
            <a:pPr algn="just"/>
            <a:r>
              <a:rPr lang="en-GB" sz="2000" dirty="0" smtClean="0"/>
              <a:t>Define the quality Policy</a:t>
            </a:r>
          </a:p>
          <a:p>
            <a:pPr algn="just"/>
            <a:r>
              <a:rPr lang="en-GB" sz="2000" dirty="0" smtClean="0"/>
              <a:t>Define the quality objectives</a:t>
            </a:r>
          </a:p>
          <a:p>
            <a:pPr algn="just"/>
            <a:r>
              <a:rPr lang="en-GB" sz="2000" dirty="0" smtClean="0"/>
              <a:t>Define defects for each process</a:t>
            </a:r>
          </a:p>
          <a:p>
            <a:pPr algn="just"/>
            <a:r>
              <a:rPr lang="en-GB" sz="2000" dirty="0" smtClean="0"/>
              <a:t>Develop document and records</a:t>
            </a:r>
          </a:p>
          <a:p>
            <a:pPr algn="just"/>
            <a:r>
              <a:rPr lang="en-GB" sz="2000" dirty="0" smtClean="0"/>
              <a:t>Define the quality process</a:t>
            </a:r>
          </a:p>
          <a:p>
            <a:pPr algn="just"/>
            <a:r>
              <a:rPr lang="en-GB" sz="2000" dirty="0" smtClean="0"/>
              <a:t>Determine the training needs</a:t>
            </a:r>
          </a:p>
          <a:p>
            <a:pPr algn="just"/>
            <a:r>
              <a:rPr lang="en-GB" sz="2000" dirty="0" smtClean="0"/>
              <a:t>Use quality management system</a:t>
            </a:r>
          </a:p>
          <a:p>
            <a:pPr algn="just"/>
            <a:r>
              <a:rPr lang="en-GB" sz="2000" dirty="0" smtClean="0"/>
              <a:t>Measure and monitor performance</a:t>
            </a:r>
          </a:p>
          <a:p>
            <a:pPr algn="just"/>
            <a:r>
              <a:rPr lang="en-GB" sz="2000" dirty="0" smtClean="0"/>
              <a:t>Take actions that improves performance</a:t>
            </a:r>
          </a:p>
          <a:p>
            <a:pPr algn="just"/>
            <a:endParaRPr lang="en-GB" sz="2000" dirty="0" smtClean="0"/>
          </a:p>
          <a:p>
            <a:pPr algn="just"/>
            <a:endParaRPr lang="en-GB" sz="2000" dirty="0" smtClean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/>
                </a:solidFill>
              </a:rPr>
              <a:t>Organisations Promoting QMS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en-GB" dirty="0" smtClean="0"/>
              <a:t>	ISO 9001:2015 is by far the most recognized and implemented quality management system standard in the world. ISO 9001:2015 specifies the requirements for a QMS that organizations can use to develop their own programs. </a:t>
            </a:r>
          </a:p>
          <a:p>
            <a:pPr>
              <a:buNone/>
            </a:pPr>
            <a:r>
              <a:rPr lang="en-GB" dirty="0" smtClean="0"/>
              <a:t>	Other standards related to quality management systems include the rest of the ISO 9000 family  (including ISO 9000 and ISO 9004), the ISO 14000 family (environmental management systems), ISO 13485</a:t>
            </a:r>
            <a:r>
              <a:rPr lang="en-GB" dirty="0"/>
              <a:t> </a:t>
            </a:r>
            <a:r>
              <a:rPr lang="en-GB" dirty="0" smtClean="0"/>
              <a:t>(quality management systems for medical devices), ISO 19011</a:t>
            </a:r>
            <a:r>
              <a:rPr lang="en-GB" dirty="0"/>
              <a:t> </a:t>
            </a:r>
            <a:r>
              <a:rPr lang="en-GB" dirty="0" smtClean="0"/>
              <a:t>(auditing management systems), and ISO/TS 16949 (quality management systems for automotive-related products).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46</Words>
  <Application>Microsoft Office PowerPoint</Application>
  <PresentationFormat>On-screen Show (4:3)</PresentationFormat>
  <Paragraphs>65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QUALITY MANAGEMENT SYSTEM</vt:lpstr>
      <vt:lpstr>What is QMS</vt:lpstr>
      <vt:lpstr>Brief on Emergence of QMS</vt:lpstr>
      <vt:lpstr>Slide 4</vt:lpstr>
      <vt:lpstr>Slide 5</vt:lpstr>
      <vt:lpstr>Elements of QMS</vt:lpstr>
      <vt:lpstr>QMS for services/Products</vt:lpstr>
      <vt:lpstr>Process Involved</vt:lpstr>
      <vt:lpstr>Organisations Promoting QMS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Management System</dc:title>
  <dc:creator>Nosa</dc:creator>
  <cp:lastModifiedBy>Nosa</cp:lastModifiedBy>
  <cp:revision>20</cp:revision>
  <dcterms:created xsi:type="dcterms:W3CDTF">2018-03-01T18:04:06Z</dcterms:created>
  <dcterms:modified xsi:type="dcterms:W3CDTF">2018-03-01T21:14:56Z</dcterms:modified>
</cp:coreProperties>
</file>